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65" r:id="rId3"/>
    <p:sldId id="357" r:id="rId4"/>
    <p:sldId id="376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77" r:id="rId14"/>
    <p:sldId id="374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едведева Надежда Евгеньевна" initials="МНЕ" lastIdx="5" clrIdx="0"/>
  <p:cmAuthor id="1" name="Наталья" initials="Н" lastIdx="2" clrIdx="1">
    <p:extLst>
      <p:ext uri="{19B8F6BF-5375-455C-9EA6-DF929625EA0E}">
        <p15:presenceInfo xmlns:p15="http://schemas.microsoft.com/office/powerpoint/2012/main" userId="Наталь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9AA35"/>
    <a:srgbClr val="643BB4"/>
    <a:srgbClr val="40D743"/>
    <a:srgbClr val="E72E62"/>
    <a:srgbClr val="AC83D3"/>
    <a:srgbClr val="7F9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1"/>
    <p:restoredTop sz="94719"/>
  </p:normalViewPr>
  <p:slideViewPr>
    <p:cSldViewPr snapToGrid="0" snapToObjects="1" showGuides="1">
      <p:cViewPr varScale="1">
        <p:scale>
          <a:sx n="65" d="100"/>
          <a:sy n="65" d="100"/>
        </p:scale>
        <p:origin x="906" y="30"/>
      </p:cViewPr>
      <p:guideLst>
        <p:guide orient="horz" pos="288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3T16:22:36.637" idx="2">
    <p:pos x="4948" y="256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1094C-786F-FA4A-8864-4375AE47B93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2CB26-9A2F-8941-83CC-18BC6DECA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2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2CB26-9A2F-8941-83CC-18BC6DECACD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D49DB-F0F5-D746-BDFD-5155FC178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2A65CC-4759-2042-A072-9DC89C64E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E119BD-EAAB-B54E-8CC2-4723BDF5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3EF9A-49F0-7D44-8066-9D0EE08C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6497C-49F0-DA4D-9729-DD10AFFA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0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EFC3B-8C70-9E42-9619-EF6D8020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0AF211-6E55-194C-9D4A-CADD7BBEB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73E1B-ABBE-3849-9804-8E824820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3951A6-2F9C-CA49-AC70-B3E1B0A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69966-BC51-4F49-BBF6-7A8E7190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4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60C64-96BE-2049-8B77-6DF37DA31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A03235-58B4-2C46-8E72-2F68725E4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ECC2D-9632-D04D-BB84-59788AD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EDC41-BBBC-634F-A423-7B610C9D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A1084-235F-9940-8458-569171E8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76D8D-B38A-2746-BC39-6216862C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55447-54F3-084F-8471-59C9AEB7A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6CED4-EE7F-0045-9669-D6B15210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B406C0-1EAE-6846-B267-81EA3282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8775C3-9794-6B49-815D-6337CFBF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29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98280-4180-C949-8571-542F1D46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F85EE-CD2A-2C45-9E1E-7003BC542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0C22D-A6F4-2A4B-8D3D-C31D5FED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35971-E63A-6B4D-9E2E-D0154BDA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E1EDFC-E279-F64A-A0D9-4DCD9D2D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6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6687D-208D-0B48-B4D4-5423BC85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D940D-298F-984D-9207-4E6CDE755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C84A09-141C-F446-AE73-7D3F4A7B7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930DC4-1ECC-714C-8A02-E9750F65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EE4AB0-7F2C-ED40-B120-290E5487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A4C4C-D7BB-6C4D-A1CF-474E6E03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312B0-7CA1-9047-972D-37C3EFA8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BA0525-1D65-B342-AA96-F5E7A4F1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2ED3F4-21B1-C547-82DB-9A132F74B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7EE78C-05E7-3641-A319-5EAE3976C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F0BBA6-399E-964D-A7D9-D547BF392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5047E0-C12C-354B-8D51-1A1A1434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5FF14E-AB4C-D54F-9931-4CE0F9B6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DE7AE8-D4AB-7F45-9EAE-316EF549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636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DAF81-0023-7E4A-A558-2381BAB6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82854F-9485-FE4A-8AFD-534AE53D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CEED10-4FB3-F94B-9F95-E618919E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84FCDB-367B-F045-A450-B5E78E6B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61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8BE0BD-4D94-6249-9EE1-8368AA80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B86FFF-F9DA-A34D-835A-274BF3E2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8B7A3B-CB64-6841-BCAD-01EB9849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99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3C472-F146-764A-8F9D-1702CE59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66639-3860-CE4C-BCC1-D35DD0CE5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F0314A-E481-8B4E-8AB1-3E13AE91E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E21C43-D908-D84C-89A4-34CF84C9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870B7B-A0CF-174C-8206-4D617243D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45A4B-6C31-284D-B6DC-92DE8D50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93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1F08F-5E17-D045-9C3D-30BC10FC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413D51-29FD-4648-89EE-0327C8E29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C43D2C-3D94-D546-8BD6-31639F52F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CB0FA6-AD3C-FC4A-90D4-2A8E354D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4FA00-3F63-E54A-B1AD-34738D6B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58B444-FE7D-1A46-A532-16098FFB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5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52E2E-0961-F74B-91B0-229ED7B0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30737-91AA-9449-BA5C-B3075CBD1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B28EA0-6B9F-474A-8527-0EE753CE0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4302D-C6F9-A44E-BBFC-032B6533041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8FDFBA-91B1-C743-BA29-C18E77A3F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F0649-3C65-3A43-A032-A99BDA1E8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A93A8-8432-C146-8FD9-61309B9B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93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s://vk.com/ecobiocent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8BD9AE-8EE5-F745-BEC2-EC529000F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14309" b="1701"/>
          <a:stretch/>
        </p:blipFill>
        <p:spPr bwMode="auto">
          <a:xfrm>
            <a:off x="0" y="-22406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B10737-1117-EB49-AC6D-5750C7523B1C}"/>
              </a:ext>
            </a:extLst>
          </p:cNvPr>
          <p:cNvSpPr txBox="1"/>
          <p:nvPr/>
        </p:nvSpPr>
        <p:spPr>
          <a:xfrm>
            <a:off x="571500" y="2582614"/>
            <a:ext cx="11049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Владимирская область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МАУДО «СЮН «Патриарший сад»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ГКУ ВО «Владимирское лесничество»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</a:rPr>
              <a:t>Школьное лесничество «Залесье»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4" y="286865"/>
            <a:ext cx="1125536" cy="9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0337269" y="-2540983"/>
            <a:ext cx="1430867" cy="12869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1361E9-8816-4B03-981C-140974CB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69" y="358753"/>
            <a:ext cx="1828700" cy="18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C14213-E892-4F85-BEA2-5324D4D4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4" y="97442"/>
            <a:ext cx="3400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0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7BC0E8-4EF3-4D25-B9EB-35D414597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4581" y="4034700"/>
            <a:ext cx="4722659" cy="321041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BC14BD-1941-4C02-A971-249206628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4" y="2273419"/>
            <a:ext cx="4280547" cy="321041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B5A7C37-5922-4BC5-BB72-E69013C9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240" y="2481314"/>
            <a:ext cx="3393526" cy="40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613926A-6407-444A-99B9-DCA722CB2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05" y="1338989"/>
            <a:ext cx="3019117" cy="315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7C07519-44BC-45EF-9C07-600608784E6B}"/>
              </a:ext>
            </a:extLst>
          </p:cNvPr>
          <p:cNvSpPr txBox="1">
            <a:spLocks/>
          </p:cNvSpPr>
          <p:nvPr/>
        </p:nvSpPr>
        <p:spPr>
          <a:xfrm>
            <a:off x="379959" y="383458"/>
            <a:ext cx="5253925" cy="1307230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ДЕНЬ ЛЕСА </a:t>
            </a:r>
          </a:p>
          <a:p>
            <a:pPr algn="ctr"/>
            <a:r>
              <a:rPr lang="ru-RU" dirty="0"/>
              <a:t>21 марта</a:t>
            </a:r>
          </a:p>
        </p:txBody>
      </p:sp>
    </p:spTree>
    <p:extLst>
      <p:ext uri="{BB962C8B-B14F-4D97-AF65-F5344CB8AC3E}">
        <p14:creationId xmlns:p14="http://schemas.microsoft.com/office/powerpoint/2010/main" val="419494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62C5EF4-F628-4ACC-A700-1DB388ADC0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4" y="1149349"/>
            <a:ext cx="4841704" cy="36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03D2547-FADA-4B30-93A2-DCE1D023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57" y="985982"/>
            <a:ext cx="3952943" cy="296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0FFF006-C765-4AD5-B663-87E8DFEE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547" y="3698158"/>
            <a:ext cx="51458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3F9915F-A4A8-4D00-AF14-3ADDAC1E7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82" y="3805084"/>
            <a:ext cx="4824955" cy="32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id="{87309D22-C6CF-4DB1-818F-BAE8E6F77C48}"/>
              </a:ext>
            </a:extLst>
          </p:cNvPr>
          <p:cNvSpPr txBox="1">
            <a:spLocks/>
          </p:cNvSpPr>
          <p:nvPr/>
        </p:nvSpPr>
        <p:spPr>
          <a:xfrm>
            <a:off x="3480619" y="365125"/>
            <a:ext cx="4586748" cy="1325563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r>
              <a:rPr lang="ru-RU" dirty="0"/>
              <a:t>САЖАЕМ ДЕРЕВЬЯ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13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6061FB-293B-4DCB-AC6D-765D037E8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342" y="2141537"/>
            <a:ext cx="5801784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E84CE5-D756-4A93-A9AC-45FEF7896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7" y="807577"/>
            <a:ext cx="3594305" cy="47924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6197FD-0F52-43B0-B5D5-6A443FCBC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12" y="1690688"/>
            <a:ext cx="4208207" cy="3156155"/>
          </a:xfrm>
          <a:prstGeom prst="rect">
            <a:avLst/>
          </a:prstGeom>
        </p:spPr>
      </p:pic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DF7F8DAE-1764-4A6B-9023-75A62E359CCB}"/>
              </a:ext>
            </a:extLst>
          </p:cNvPr>
          <p:cNvSpPr txBox="1">
            <a:spLocks/>
          </p:cNvSpPr>
          <p:nvPr/>
        </p:nvSpPr>
        <p:spPr>
          <a:xfrm>
            <a:off x="4070555" y="365125"/>
            <a:ext cx="4056182" cy="1325563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algn="ctr"/>
            <a:r>
              <a:rPr lang="ru-RU" dirty="0"/>
              <a:t>Делаем кормушки и скворечники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24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047F5A-C3C1-E448-B563-2A52E7BEE4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7676980">
            <a:off x="12198641" y="1674360"/>
            <a:ext cx="1864503" cy="2146744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F8EE644-E932-8A4F-97E8-D8457C2A8F6C}"/>
              </a:ext>
            </a:extLst>
          </p:cNvPr>
          <p:cNvSpPr/>
          <p:nvPr/>
        </p:nvSpPr>
        <p:spPr>
          <a:xfrm>
            <a:off x="108676" y="505083"/>
            <a:ext cx="4594070" cy="1162849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B9BEB-CBEE-F34B-89A2-AF3EFD1704C9}"/>
              </a:ext>
            </a:extLst>
          </p:cNvPr>
          <p:cNvSpPr txBox="1"/>
          <p:nvPr/>
        </p:nvSpPr>
        <p:spPr>
          <a:xfrm>
            <a:off x="84667" y="505084"/>
            <a:ext cx="46180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Montserrat" pitchFamily="2" charset="0"/>
              </a:rPr>
              <a:t>             Наши планы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CAFECA-C80A-49C5-B658-A8F2AC7FA9BA}"/>
              </a:ext>
            </a:extLst>
          </p:cNvPr>
          <p:cNvSpPr/>
          <p:nvPr/>
        </p:nvSpPr>
        <p:spPr>
          <a:xfrm>
            <a:off x="2061275" y="2014781"/>
            <a:ext cx="7082725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205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экологической тропы на территории школьного лесничества.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</a:rPr>
              <a:t>Проведение лесохозяйственных мероприятий на закрепленном за школьным лесничеством лесном участке по воспроизводству лесов.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</a:rPr>
              <a:t>Реализация запланированных мероприятий по плану проведения опытно- исследовательской работы.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</a:rPr>
              <a:t>Участие в Акции «Покормите птиц зимой».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</a:rPr>
              <a:t>Изготовление скворечников, </a:t>
            </a:r>
            <a:r>
              <a:rPr lang="ru-RU" dirty="0" err="1">
                <a:latin typeface="Times New Roman" panose="02020603050405020304" pitchFamily="18" charset="0"/>
              </a:rPr>
              <a:t>синичников</a:t>
            </a:r>
            <a:r>
              <a:rPr lang="ru-RU" dirty="0">
                <a:latin typeface="Times New Roman" panose="02020603050405020304" pitchFamily="18" charset="0"/>
              </a:rPr>
              <a:t>, развешивание в лесу.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</a:rPr>
              <a:t>Организация и проведение мероприятий Всероссийского дня знаний о лесе в рамках Международного дня леса (21 марта).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</a:rPr>
              <a:t>Участие в акции Всероссийский день посадки леса.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r>
              <a:rPr lang="ru-RU" dirty="0">
                <a:latin typeface="Times New Roman" panose="02020603050405020304" pitchFamily="18" charset="0"/>
              </a:rPr>
              <a:t>Участие во Всероссийской акции «Берегите лес от пожара».</a:t>
            </a:r>
          </a:p>
          <a:p>
            <a:pPr marL="342900" indent="-342900">
              <a:spcBef>
                <a:spcPts val="205"/>
              </a:spcBef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endParaRPr lang="ru-RU" dirty="0">
              <a:latin typeface="Times New Roman" panose="02020603050405020304" pitchFamily="18" charset="0"/>
            </a:endParaRPr>
          </a:p>
          <a:p>
            <a:pPr marL="342900" lvl="0" indent="-342900">
              <a:spcBef>
                <a:spcPts val="205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220980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5417F3-78D3-4A4B-8084-1F336B82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4328" y="273790"/>
            <a:ext cx="3078996" cy="23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97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7D007CB-2C8B-2C43-A50E-F63F63AC4E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5"/>
          <a:stretch/>
        </p:blipFill>
        <p:spPr>
          <a:xfrm>
            <a:off x="-25374" y="265747"/>
            <a:ext cx="2958785" cy="6375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37977D3-B667-9F46-9255-5D94C46AF8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7676980">
            <a:off x="5792072" y="156469"/>
            <a:ext cx="5537200" cy="637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35E98E-FFFE-C743-B5FE-9FA1B838569F}"/>
              </a:ext>
            </a:extLst>
          </p:cNvPr>
          <p:cNvSpPr txBox="1"/>
          <p:nvPr/>
        </p:nvSpPr>
        <p:spPr>
          <a:xfrm>
            <a:off x="1547153" y="312737"/>
            <a:ext cx="93037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9AA35"/>
                </a:solidFill>
                <a:latin typeface="Montserrat" pitchFamily="2" charset="0"/>
              </a:rPr>
              <a:t>Наши контакты</a:t>
            </a:r>
          </a:p>
          <a:p>
            <a:pPr algn="ctr"/>
            <a:endParaRPr lang="ru-RU" sz="4000" b="1" dirty="0">
              <a:solidFill>
                <a:srgbClr val="39AA35"/>
              </a:solidFill>
              <a:latin typeface="Montserrat" pitchFamily="2" charset="0"/>
            </a:endParaRPr>
          </a:p>
        </p:txBody>
      </p:sp>
      <p:sp>
        <p:nvSpPr>
          <p:cNvPr id="3" name="AutoShape 2" descr="blob:https://xn--80affa3aj0al.xn--80asehdb/03500b40-9840-44ff-946a-64ddc81774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xn--80affa3aj0al.xn--80asehdb/03500b40-9840-44ff-946a-64ddc81774d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xn--80affa3aj0al.xn--80asehdb/03500b40-9840-44ff-946a-64ddc81774d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9" descr="blob:https://xn--80affa3aj0al.xn--80asehdb/c0f93d50-6acb-4798-9700-c68b2b47a9c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A7576-53B1-4647-AECC-961C07760716}"/>
              </a:ext>
            </a:extLst>
          </p:cNvPr>
          <p:cNvSpPr txBox="1"/>
          <p:nvPr/>
        </p:nvSpPr>
        <p:spPr>
          <a:xfrm>
            <a:off x="5349926" y="5575834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92D63"/>
                </a:solidFill>
                <a:latin typeface="Montserrat" pitchFamily="2" charset="0"/>
              </a:rPr>
              <a:t>Мы </a:t>
            </a:r>
            <a:r>
              <a:rPr lang="ru-RU" sz="2400" b="1" dirty="0" err="1">
                <a:solidFill>
                  <a:srgbClr val="292D63"/>
                </a:solidFill>
                <a:latin typeface="Montserrat" pitchFamily="2" charset="0"/>
              </a:rPr>
              <a:t>ВКонтакте</a:t>
            </a:r>
            <a:endParaRPr lang="ru-RU" sz="2400" b="1" dirty="0">
              <a:solidFill>
                <a:srgbClr val="292D63"/>
              </a:solidFill>
              <a:latin typeface="Montserrat" pitchFamily="2" charset="0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FFB8EFCA-5278-95F1-E42B-01937D01F5BC}"/>
              </a:ext>
            </a:extLst>
          </p:cNvPr>
          <p:cNvSpPr txBox="1"/>
          <p:nvPr/>
        </p:nvSpPr>
        <p:spPr>
          <a:xfrm>
            <a:off x="5563591" y="6092594"/>
            <a:ext cx="2399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>
                <a:solidFill>
                  <a:srgbClr val="0070C0"/>
                </a:solidFill>
                <a:latin typeface="Montserrat" pitchFamily="2" charset="0"/>
              </a:rPr>
              <a:t>https://vk.com/patsad</a:t>
            </a:r>
            <a:endParaRPr lang="en-US" sz="1600" u="sng" dirty="0">
              <a:solidFill>
                <a:srgbClr val="0070C0"/>
              </a:solidFill>
              <a:effectLst/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CA7576-53B1-4647-AECC-961C07760716}"/>
              </a:ext>
            </a:extLst>
          </p:cNvPr>
          <p:cNvSpPr txBox="1"/>
          <p:nvPr/>
        </p:nvSpPr>
        <p:spPr>
          <a:xfrm>
            <a:off x="765176" y="2867527"/>
            <a:ext cx="5508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92D63"/>
                </a:solidFill>
                <a:latin typeface="Montserrat" pitchFamily="2" charset="0"/>
              </a:rPr>
              <a:t>Контакт для связи: 8(4922)778-401</a:t>
            </a:r>
          </a:p>
          <a:p>
            <a:r>
              <a:rPr lang="ru-RU" sz="2000" b="1" dirty="0">
                <a:solidFill>
                  <a:srgbClr val="292D63"/>
                </a:solidFill>
                <a:latin typeface="Montserrat" pitchFamily="2" charset="0"/>
              </a:rPr>
              <a:t>Электронная почта: </a:t>
            </a:r>
            <a:r>
              <a:rPr lang="en-US" sz="2000" b="1" dirty="0">
                <a:solidFill>
                  <a:srgbClr val="292D63"/>
                </a:solidFill>
                <a:latin typeface="Montserrat" pitchFamily="2" charset="0"/>
              </a:rPr>
              <a:t>tat-shek.14@yandex.ru</a:t>
            </a:r>
            <a:endParaRPr lang="ru-RU" sz="2000" b="1" dirty="0">
              <a:solidFill>
                <a:srgbClr val="292D63"/>
              </a:solidFill>
              <a:latin typeface="Montserrat" pitchFamily="2" charset="0"/>
            </a:endParaRPr>
          </a:p>
          <a:p>
            <a:r>
              <a:rPr lang="ru-RU" sz="2000" b="1" dirty="0">
                <a:solidFill>
                  <a:srgbClr val="292D63"/>
                </a:solidFill>
                <a:latin typeface="Montserrat" pitchFamily="2" charset="0"/>
              </a:rPr>
              <a:t>ФИО контакта: </a:t>
            </a:r>
            <a:r>
              <a:rPr lang="ru-RU" sz="2000" b="1" dirty="0" err="1">
                <a:solidFill>
                  <a:srgbClr val="292D63"/>
                </a:solidFill>
                <a:latin typeface="Montserrat" pitchFamily="2" charset="0"/>
              </a:rPr>
              <a:t>Щекунова</a:t>
            </a:r>
            <a:r>
              <a:rPr lang="ru-RU" sz="2000" b="1" dirty="0">
                <a:solidFill>
                  <a:srgbClr val="292D63"/>
                </a:solidFill>
                <a:latin typeface="Montserrat" pitchFamily="2" charset="0"/>
              </a:rPr>
              <a:t> Татьяна Юрьевна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0FB973-160C-4785-A6EB-5BDC1EC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6206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8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43FB67-C537-A448-AE1D-E60C7C3B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8412665">
            <a:off x="-1084221" y="1401804"/>
            <a:ext cx="4152900" cy="4781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60463-ED74-AC4D-B269-840F48818C27}"/>
              </a:ext>
            </a:extLst>
          </p:cNvPr>
          <p:cNvSpPr txBox="1"/>
          <p:nvPr/>
        </p:nvSpPr>
        <p:spPr>
          <a:xfrm>
            <a:off x="266064" y="413058"/>
            <a:ext cx="11664703" cy="28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spc="300" dirty="0">
                <a:solidFill>
                  <a:srgbClr val="3E240B"/>
                </a:solidFill>
                <a:latin typeface="Montserrat Medium" pitchFamily="2" charset="0"/>
              </a:rPr>
              <a:t>Из истории школьного лесничества «ЗАЛЕСЬЕ»</a:t>
            </a:r>
            <a:endParaRPr lang="ru-RU" sz="1000" b="1" spc="300" dirty="0">
              <a:solidFill>
                <a:srgbClr val="3E240B"/>
              </a:solidFill>
              <a:latin typeface="Montserrat Medium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FCB9B8-DB53-724A-A59E-5D6DBB401227}"/>
              </a:ext>
            </a:extLst>
          </p:cNvPr>
          <p:cNvSpPr txBox="1"/>
          <p:nvPr/>
        </p:nvSpPr>
        <p:spPr>
          <a:xfrm>
            <a:off x="10122342" y="1818179"/>
            <a:ext cx="3458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39AA35"/>
                </a:solidFill>
                <a:latin typeface="Montserrat" pitchFamily="2" charset="0"/>
                <a:cs typeface="Times New Roman" panose="02020603050405020304" pitchFamily="18" charset="0"/>
              </a:rPr>
              <a:t>Направления деятельности:</a:t>
            </a:r>
            <a:endParaRPr lang="ru-RU" sz="1100" b="1" dirty="0">
              <a:solidFill>
                <a:srgbClr val="3E240B"/>
              </a:solidFill>
              <a:latin typeface="Montserra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6BDF0E-3613-1445-8D26-EFDF4D028339}"/>
              </a:ext>
            </a:extLst>
          </p:cNvPr>
          <p:cNvSpPr txBox="1"/>
          <p:nvPr/>
        </p:nvSpPr>
        <p:spPr>
          <a:xfrm>
            <a:off x="4532811" y="1880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38207" y="655967"/>
            <a:ext cx="9702800" cy="81446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9AA35"/>
                </a:solidFill>
                <a:latin typeface="Montserrat" pitchFamily="2" charset="0"/>
              </a:rPr>
              <a:t>1 сентября 2022 года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05" y="1709811"/>
            <a:ext cx="387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39AA35"/>
                </a:solidFill>
              </a:rPr>
              <a:t>Девиз ШЛ :</a:t>
            </a:r>
          </a:p>
          <a:p>
            <a:r>
              <a:rPr lang="ru-RU" sz="1200" dirty="0"/>
              <a:t>«Нет леса – посади, мало леса – не руби,</a:t>
            </a:r>
          </a:p>
          <a:p>
            <a:r>
              <a:rPr lang="ru-RU" sz="1200" dirty="0"/>
              <a:t> много леса – береги!»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80908" y="2310036"/>
            <a:ext cx="34581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100" dirty="0">
                <a:latin typeface="Montserrat" pitchFamily="2" charset="0"/>
              </a:rPr>
              <a:t>Опытно-исследовательское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>
                <a:latin typeface="Montserrat" pitchFamily="2" charset="0"/>
              </a:rPr>
              <a:t>Просветительское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>
                <a:latin typeface="Montserrat" pitchFamily="2" charset="0"/>
              </a:rPr>
              <a:t>Лесохозяйственное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>
                <a:latin typeface="Montserrat" pitchFamily="2" charset="0"/>
              </a:rPr>
              <a:t>Природоохранное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>
                <a:latin typeface="Montserrat" pitchFamily="2" charset="0"/>
              </a:rPr>
              <a:t>Туристско-краеведческое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>
                <a:latin typeface="Montserrat" pitchFamily="2" charset="0"/>
              </a:rPr>
              <a:t>Экологическое</a:t>
            </a:r>
          </a:p>
          <a:p>
            <a:pPr marL="228600" indent="-228600">
              <a:buFont typeface="+mj-lt"/>
              <a:buAutoNum type="arabicPeriod"/>
            </a:pPr>
            <a:endParaRPr lang="ru-RU" sz="1100" dirty="0">
              <a:latin typeface="Montserrat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ru-RU" sz="1100" dirty="0">
              <a:latin typeface="Montserrat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122342" y="3621956"/>
            <a:ext cx="22552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latin typeface="Montserrat" pitchFamily="2" charset="0"/>
              </a:rPr>
              <a:t>На 2023 количество ребят в ШЛ составляет 48 человек</a:t>
            </a:r>
          </a:p>
          <a:p>
            <a:r>
              <a:rPr lang="ru-RU" sz="1000" i="1" dirty="0">
                <a:latin typeface="Montserrat" pitchFamily="2" charset="0"/>
              </a:rPr>
              <a:t>В возрасте от 11 до  14 лет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AD74D-CAF6-394E-87E6-B020090B9D02}"/>
              </a:ext>
            </a:extLst>
          </p:cNvPr>
          <p:cNvSpPr txBox="1"/>
          <p:nvPr/>
        </p:nvSpPr>
        <p:spPr>
          <a:xfrm>
            <a:off x="-2485016" y="608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29023" y="3472598"/>
            <a:ext cx="2426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Блинова Валентина Васильевна – педагог дополнительного образования МАУДО «СЮН «Патриарший сад»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92331" y="3581400"/>
            <a:ext cx="2088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Гусенков Сергей Владимирович – главный лесничий ГКУ ВО «Владимирское лесничество»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13976" y="2123522"/>
            <a:ext cx="91372" cy="316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B6A534-D4F9-4FBD-941A-6DF405C26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4" y="2356142"/>
            <a:ext cx="2868883" cy="2151662"/>
          </a:xfrm>
          <a:prstGeom prst="rect">
            <a:avLst/>
          </a:prstGeom>
        </p:spPr>
      </p:pic>
      <p:sp>
        <p:nvSpPr>
          <p:cNvPr id="18" name="AutoShape 14">
            <a:extLst>
              <a:ext uri="{FF2B5EF4-FFF2-40B4-BE49-F238E27FC236}">
                <a16:creationId xmlns:a16="http://schemas.microsoft.com/office/drawing/2014/main" id="{07434D18-10A3-43B7-8F76-D5635A78FC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DCC7D2-073F-4E24-9BC3-E1D89C16F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7" y="4450070"/>
            <a:ext cx="2868883" cy="20217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A8ACCC-61DB-46BD-9940-FA979404C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448" y="1394570"/>
            <a:ext cx="2092399" cy="21383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F21033-1DF5-4D36-BA43-9CE4A7647A8F}"/>
              </a:ext>
            </a:extLst>
          </p:cNvPr>
          <p:cNvSpPr txBox="1"/>
          <p:nvPr/>
        </p:nvSpPr>
        <p:spPr>
          <a:xfrm flipH="1">
            <a:off x="5557511" y="3532958"/>
            <a:ext cx="23348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Щекунова</a:t>
            </a:r>
            <a:r>
              <a:rPr lang="ru-RU" dirty="0"/>
              <a:t> Татьяна Юрьевна –  методист, педагог дополнительного образования МАУДО «СЮН «Патриарший сад»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8E08A3-0BFA-4A69-B02F-26FF003FD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767" y="1204867"/>
            <a:ext cx="1989403" cy="24170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364043-5D5B-4608-830F-1BF2B7146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406" y="1204867"/>
            <a:ext cx="1947328" cy="231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2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D7ACD10-73B0-0344-A0F3-2F4886DB17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7676980">
            <a:off x="9022821" y="1321552"/>
            <a:ext cx="4152900" cy="47815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3830F40-678A-7E40-ADEA-78A4F15D7D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8412665">
            <a:off x="-1271319" y="1732022"/>
            <a:ext cx="4152900" cy="4781550"/>
          </a:xfrm>
          <a:prstGeom prst="rect">
            <a:avLst/>
          </a:prstGeom>
        </p:spPr>
      </p:pic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878F8061-E35C-524E-8443-A639A8E22181}"/>
              </a:ext>
            </a:extLst>
          </p:cNvPr>
          <p:cNvSpPr/>
          <p:nvPr/>
        </p:nvSpPr>
        <p:spPr>
          <a:xfrm>
            <a:off x="791668" y="1760171"/>
            <a:ext cx="2349562" cy="1261665"/>
          </a:xfrm>
          <a:prstGeom prst="roundRect">
            <a:avLst>
              <a:gd name="adj" fmla="val 1238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7927A-7E51-B24E-BB3F-85886D51A025}"/>
              </a:ext>
            </a:extLst>
          </p:cNvPr>
          <p:cNvSpPr txBox="1"/>
          <p:nvPr/>
        </p:nvSpPr>
        <p:spPr>
          <a:xfrm>
            <a:off x="2674045" y="230087"/>
            <a:ext cx="234956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ru-RU" sz="2000" i="1" spc="-24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itchFamily="2" charset="0"/>
              </a:rPr>
              <a:t>Март, 2023</a:t>
            </a:r>
            <a:endParaRPr lang="en-US" sz="2000" i="1" spc="-24" dirty="0">
              <a:solidFill>
                <a:schemeClr val="accent6">
                  <a:lumMod val="60000"/>
                  <a:lumOff val="40000"/>
                </a:schemeClr>
              </a:solidFill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38D45-ACC2-B84E-B2E4-D2BC33AE41EF}"/>
              </a:ext>
            </a:extLst>
          </p:cNvPr>
          <p:cNvSpPr txBox="1"/>
          <p:nvPr/>
        </p:nvSpPr>
        <p:spPr>
          <a:xfrm>
            <a:off x="2181811" y="840681"/>
            <a:ext cx="3499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spc="-24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Школьное лесничество «Залесье» это: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E21887-C3A6-FF40-8F5A-5EB4F59F52BC}"/>
              </a:ext>
            </a:extLst>
          </p:cNvPr>
          <p:cNvSpPr txBox="1"/>
          <p:nvPr/>
        </p:nvSpPr>
        <p:spPr>
          <a:xfrm>
            <a:off x="1674519" y="1776425"/>
            <a:ext cx="646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spc="-24" dirty="0">
                <a:solidFill>
                  <a:schemeClr val="accent6">
                    <a:lumMod val="50000"/>
                  </a:schemeClr>
                </a:solidFill>
              </a:rPr>
              <a:t>48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D47BA5-F9D9-F64F-A2BB-78697D10CEDF}"/>
              </a:ext>
            </a:extLst>
          </p:cNvPr>
          <p:cNvSpPr txBox="1"/>
          <p:nvPr/>
        </p:nvSpPr>
        <p:spPr>
          <a:xfrm>
            <a:off x="791668" y="2323911"/>
            <a:ext cx="234151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spc="-24" dirty="0">
                <a:solidFill>
                  <a:schemeClr val="accent6">
                    <a:lumMod val="50000"/>
                  </a:schemeClr>
                </a:solidFill>
              </a:rPr>
              <a:t>обучающихся</a:t>
            </a:r>
            <a:endParaRPr lang="en-US" sz="2000" spc="-24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B11D09BB-4CB1-434E-9673-DE014150AA5C}"/>
              </a:ext>
            </a:extLst>
          </p:cNvPr>
          <p:cNvSpPr/>
          <p:nvPr/>
        </p:nvSpPr>
        <p:spPr>
          <a:xfrm>
            <a:off x="3303085" y="1777384"/>
            <a:ext cx="2349562" cy="1261665"/>
          </a:xfrm>
          <a:prstGeom prst="roundRect">
            <a:avLst>
              <a:gd name="adj" fmla="val 1238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1465B0-FE01-5143-A060-567E603E883C}"/>
              </a:ext>
            </a:extLst>
          </p:cNvPr>
          <p:cNvSpPr txBox="1"/>
          <p:nvPr/>
        </p:nvSpPr>
        <p:spPr>
          <a:xfrm>
            <a:off x="4401095" y="17773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b="1" spc="-24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FD76D621-4446-A14F-88B3-1947890E2E6C}"/>
              </a:ext>
            </a:extLst>
          </p:cNvPr>
          <p:cNvSpPr/>
          <p:nvPr/>
        </p:nvSpPr>
        <p:spPr>
          <a:xfrm>
            <a:off x="804731" y="3223647"/>
            <a:ext cx="2349562" cy="1518834"/>
          </a:xfrm>
          <a:prstGeom prst="roundRect">
            <a:avLst>
              <a:gd name="adj" fmla="val 1238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1F2534-BE23-574F-991B-C71BB212B651}"/>
              </a:ext>
            </a:extLst>
          </p:cNvPr>
          <p:cNvSpPr txBox="1"/>
          <p:nvPr/>
        </p:nvSpPr>
        <p:spPr>
          <a:xfrm>
            <a:off x="958901" y="3328590"/>
            <a:ext cx="87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24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&gt;</a:t>
            </a:r>
            <a:r>
              <a:rPr lang="ru-RU" sz="3600" b="1" spc="-24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10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FC491E-17E3-1240-A2C8-8DCD54C3F670}"/>
              </a:ext>
            </a:extLst>
          </p:cNvPr>
          <p:cNvSpPr txBox="1"/>
          <p:nvPr/>
        </p:nvSpPr>
        <p:spPr>
          <a:xfrm>
            <a:off x="958901" y="3875881"/>
            <a:ext cx="20778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spc="-24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Мероприятий совместно с  ГКУ ВО «Владимирское лесничество» и ФБУ «</a:t>
            </a:r>
            <a:r>
              <a:rPr lang="ru-RU" sz="1600" spc="-24" dirty="0" err="1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Рослесозащита</a:t>
            </a:r>
            <a:r>
              <a:rPr lang="ru-RU" sz="1600" spc="-24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»»ЦЗЛ Владимирской области»</a:t>
            </a:r>
            <a:endParaRPr lang="en-US" sz="1600" spc="-24" dirty="0">
              <a:solidFill>
                <a:schemeClr val="accent6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40E589A-3C8A-AE41-BE2A-9C2A361667A5}"/>
              </a:ext>
            </a:extLst>
          </p:cNvPr>
          <p:cNvSpPr/>
          <p:nvPr/>
        </p:nvSpPr>
        <p:spPr>
          <a:xfrm>
            <a:off x="3407253" y="3175710"/>
            <a:ext cx="2349562" cy="1261665"/>
          </a:xfrm>
          <a:prstGeom prst="roundRect">
            <a:avLst>
              <a:gd name="adj" fmla="val 1238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F64B47-BEAA-3748-9AA2-33857A908694}"/>
              </a:ext>
            </a:extLst>
          </p:cNvPr>
          <p:cNvSpPr txBox="1"/>
          <p:nvPr/>
        </p:nvSpPr>
        <p:spPr>
          <a:xfrm>
            <a:off x="4385500" y="3195321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1621D6AC-CF4C-3246-BDF9-9DCE31DB9F6E}"/>
              </a:ext>
            </a:extLst>
          </p:cNvPr>
          <p:cNvSpPr/>
          <p:nvPr/>
        </p:nvSpPr>
        <p:spPr>
          <a:xfrm>
            <a:off x="804730" y="4788933"/>
            <a:ext cx="4863511" cy="1693435"/>
          </a:xfrm>
          <a:prstGeom prst="roundRect">
            <a:avLst>
              <a:gd name="adj" fmla="val 972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C7300A-6F8E-B740-8543-54219984613E}"/>
              </a:ext>
            </a:extLst>
          </p:cNvPr>
          <p:cNvSpPr txBox="1"/>
          <p:nvPr/>
        </p:nvSpPr>
        <p:spPr>
          <a:xfrm>
            <a:off x="2827508" y="4622634"/>
            <a:ext cx="415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-24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26A5893-455B-AC48-A4EF-7931A44708FD}"/>
              </a:ext>
            </a:extLst>
          </p:cNvPr>
          <p:cNvSpPr txBox="1"/>
          <p:nvPr/>
        </p:nvSpPr>
        <p:spPr>
          <a:xfrm>
            <a:off x="7981406" y="450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B9AFE91-CCB7-1B4A-9A6E-5F2160BD8373}"/>
              </a:ext>
            </a:extLst>
          </p:cNvPr>
          <p:cNvSpPr txBox="1"/>
          <p:nvPr/>
        </p:nvSpPr>
        <p:spPr>
          <a:xfrm>
            <a:off x="1305365" y="5302716"/>
            <a:ext cx="3721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Программа ДОП «Школьное лесничество «Залесье»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https://disk.yandex.ru/i/3uVYZMVmgx88XQ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8E2BFD2-038D-044E-BD98-9DD078ACB776}"/>
              </a:ext>
            </a:extLst>
          </p:cNvPr>
          <p:cNvSpPr txBox="1"/>
          <p:nvPr/>
        </p:nvSpPr>
        <p:spPr>
          <a:xfrm>
            <a:off x="9069788" y="776197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Наши партнеры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88C9C0D-BC11-C84C-86B0-556131823C86}"/>
              </a:ext>
            </a:extLst>
          </p:cNvPr>
          <p:cNvSpPr txBox="1"/>
          <p:nvPr/>
        </p:nvSpPr>
        <p:spPr>
          <a:xfrm>
            <a:off x="6555449" y="1555895"/>
            <a:ext cx="4754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Партнер 1 ГКУ ВО «Владимирское лесничество»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6F82CEC-126D-2441-94E8-331FA60CAA90}"/>
              </a:ext>
            </a:extLst>
          </p:cNvPr>
          <p:cNvSpPr txBox="1"/>
          <p:nvPr/>
        </p:nvSpPr>
        <p:spPr>
          <a:xfrm>
            <a:off x="6555449" y="2637102"/>
            <a:ext cx="4361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Партнер 2 ФБУ 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Рослесозащита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» «ЦЗЛ Владимирской области»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D47BA5-F9D9-F64F-A2BB-78697D10CEDF}"/>
              </a:ext>
            </a:extLst>
          </p:cNvPr>
          <p:cNvSpPr txBox="1"/>
          <p:nvPr/>
        </p:nvSpPr>
        <p:spPr>
          <a:xfrm>
            <a:off x="3275195" y="2427759"/>
            <a:ext cx="234151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en-US" sz="2000" spc="-24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89098B-A008-4EA4-B157-C572E716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430" y="4119476"/>
            <a:ext cx="3401863" cy="8169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E252E8-DB20-492E-ABC0-7BD15235A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80" y="3443275"/>
            <a:ext cx="182895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6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047F5A-C3C1-E448-B563-2A52E7BEE4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7676980">
            <a:off x="6150416" y="-528106"/>
            <a:ext cx="5537200" cy="6375400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0F8EE644-E932-8A4F-97E8-D8457C2A8F6C}"/>
              </a:ext>
            </a:extLst>
          </p:cNvPr>
          <p:cNvSpPr/>
          <p:nvPr/>
        </p:nvSpPr>
        <p:spPr>
          <a:xfrm>
            <a:off x="662226" y="462751"/>
            <a:ext cx="4040521" cy="1205182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B9BEB-CBEE-F34B-89A2-AF3EFD1704C9}"/>
              </a:ext>
            </a:extLst>
          </p:cNvPr>
          <p:cNvSpPr txBox="1"/>
          <p:nvPr/>
        </p:nvSpPr>
        <p:spPr>
          <a:xfrm>
            <a:off x="84667" y="505084"/>
            <a:ext cx="46180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Montserrat" pitchFamily="2" charset="0"/>
              </a:rPr>
              <a:t>     Сезонные активности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90941A-D72E-4EC6-A48B-1CDF3EC68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7" y="1963112"/>
            <a:ext cx="4326251" cy="28847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95FFB-3ECD-43F1-AA79-26E207C01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944" y="147864"/>
            <a:ext cx="4712917" cy="32413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FC6193-4BE3-4B6D-92A8-56A34E6D5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357" y="3290263"/>
            <a:ext cx="4475032" cy="31151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77F5A5-8834-4A2B-BC0D-8D2171DDE9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358" y="4078561"/>
            <a:ext cx="4153545" cy="28847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C097E9-F8FA-42E7-B951-C311F9B9BF82}"/>
              </a:ext>
            </a:extLst>
          </p:cNvPr>
          <p:cNvSpPr txBox="1"/>
          <p:nvPr/>
        </p:nvSpPr>
        <p:spPr>
          <a:xfrm>
            <a:off x="376497" y="2046006"/>
            <a:ext cx="404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Поход на озеро Поганое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A5CE6-3512-45E0-A265-8B2A6CDB4413}"/>
              </a:ext>
            </a:extLst>
          </p:cNvPr>
          <p:cNvSpPr txBox="1"/>
          <p:nvPr/>
        </p:nvSpPr>
        <p:spPr>
          <a:xfrm>
            <a:off x="5332815" y="92730"/>
            <a:ext cx="442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Подкормка птиц в рамках акции «Покормите птиц» (с декабря по март)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608C6-8173-49F2-9764-022AD91C4047}"/>
              </a:ext>
            </a:extLst>
          </p:cNvPr>
          <p:cNvSpPr txBox="1"/>
          <p:nvPr/>
        </p:nvSpPr>
        <p:spPr>
          <a:xfrm>
            <a:off x="3878826" y="4442663"/>
            <a:ext cx="399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Поход на озеро Глубокое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3BDBA2-5678-4EAB-BA45-7CF027B99DE3}"/>
              </a:ext>
            </a:extLst>
          </p:cNvPr>
          <p:cNvSpPr txBox="1"/>
          <p:nvPr/>
        </p:nvSpPr>
        <p:spPr>
          <a:xfrm>
            <a:off x="7854904" y="3688649"/>
            <a:ext cx="3884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Подкормка птиц на территории Загородного парка</a:t>
            </a:r>
          </a:p>
        </p:txBody>
      </p:sp>
    </p:spTree>
    <p:extLst>
      <p:ext uri="{BB962C8B-B14F-4D97-AF65-F5344CB8AC3E}">
        <p14:creationId xmlns:p14="http://schemas.microsoft.com/office/powerpoint/2010/main" val="239350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id="{08F82184-0D2B-498B-B2C8-1A5C384B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90652" cy="1325563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dirty="0"/>
              <a:t>Наши мероприятия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857E53-B833-4430-914D-EC603BDC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018" y="81116"/>
            <a:ext cx="4856136" cy="3642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EEFCBE-7D8D-4CA0-8157-9EC6F1F7E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235" y="3511738"/>
            <a:ext cx="4856136" cy="33180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762986-09B2-4FD0-B17A-BCC1877D7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71" y="1852732"/>
            <a:ext cx="5299129" cy="33180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7CEC33-39D2-4003-ADE2-6BB5A190D348}"/>
              </a:ext>
            </a:extLst>
          </p:cNvPr>
          <p:cNvSpPr txBox="1"/>
          <p:nvPr/>
        </p:nvSpPr>
        <p:spPr>
          <a:xfrm>
            <a:off x="796871" y="5796366"/>
            <a:ext cx="4856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Походы совместно с Владимирским лесничеством с проведением противопожарного инструктажа</a:t>
            </a:r>
          </a:p>
        </p:txBody>
      </p:sp>
    </p:spTree>
    <p:extLst>
      <p:ext uri="{BB962C8B-B14F-4D97-AF65-F5344CB8AC3E}">
        <p14:creationId xmlns:p14="http://schemas.microsoft.com/office/powerpoint/2010/main" val="2762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150069-97A3-46C3-B892-E94E89DAA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9728" y="122143"/>
            <a:ext cx="4822306" cy="3616730"/>
          </a:xfrm>
        </p:spPr>
      </p:pic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id="{0ACD1AEB-4800-4483-8F1F-132A55FC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54112" cy="1325563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dirty="0"/>
              <a:t>Наши мероприятия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F37530-628F-450B-8AD4-4D1D2052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26" y="1766807"/>
            <a:ext cx="5135357" cy="32701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8389E2-7FBB-4D11-A134-DB8810DBB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523" y="3289502"/>
            <a:ext cx="5007493" cy="3568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A96C2C-2561-45A9-AB53-8DBF16E8609E}"/>
              </a:ext>
            </a:extLst>
          </p:cNvPr>
          <p:cNvSpPr txBox="1"/>
          <p:nvPr/>
        </p:nvSpPr>
        <p:spPr>
          <a:xfrm>
            <a:off x="495947" y="5889356"/>
            <a:ext cx="412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Зимние походы пешие и лыжные</a:t>
            </a:r>
          </a:p>
        </p:txBody>
      </p:sp>
    </p:spTree>
    <p:extLst>
      <p:ext uri="{BB962C8B-B14F-4D97-AF65-F5344CB8AC3E}">
        <p14:creationId xmlns:p14="http://schemas.microsoft.com/office/powerpoint/2010/main" val="203926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5BE471-9F4D-4C53-9C03-1A1804C60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39" y="1825625"/>
            <a:ext cx="4896840" cy="3672630"/>
          </a:xfrm>
        </p:spPr>
      </p:pic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D70B4BB0-1A24-4A3D-8526-B0524392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9" y="365125"/>
            <a:ext cx="5257800" cy="1325563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dirty="0"/>
              <a:t>Наши мероприятия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B88394-686D-4CF7-BE12-D36C50AB5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63" y="221226"/>
            <a:ext cx="4896840" cy="36726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9A7278-11F4-43C7-9B8D-8B8F43866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21" y="3185370"/>
            <a:ext cx="4896840" cy="3672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D8DDEC-CF39-4BAB-A364-D88B388FE9F7}"/>
              </a:ext>
            </a:extLst>
          </p:cNvPr>
          <p:cNvSpPr txBox="1"/>
          <p:nvPr/>
        </p:nvSpPr>
        <p:spPr>
          <a:xfrm>
            <a:off x="132736" y="5633192"/>
            <a:ext cx="454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Обучающие и исследовательские походы в теплое время года</a:t>
            </a:r>
          </a:p>
        </p:txBody>
      </p:sp>
    </p:spTree>
    <p:extLst>
      <p:ext uri="{BB962C8B-B14F-4D97-AF65-F5344CB8AC3E}">
        <p14:creationId xmlns:p14="http://schemas.microsoft.com/office/powerpoint/2010/main" val="314624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BF006BB-F0E8-47E2-B260-85CF3F76D5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65" y="269260"/>
            <a:ext cx="4398106" cy="33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1D2D17E-E763-437A-A323-126E29B0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749" y="269260"/>
            <a:ext cx="3554361" cy="382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2E55C8B-4F0D-4184-908F-286D96CE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7" y="3276416"/>
            <a:ext cx="4416432" cy="33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5D161C1-05C3-449E-98AD-BB6B8F070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24" y="3545676"/>
            <a:ext cx="4398107" cy="33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id="{BD6A8899-EEAA-460F-A3AA-59FE8C97D0ED}"/>
              </a:ext>
            </a:extLst>
          </p:cNvPr>
          <p:cNvSpPr txBox="1">
            <a:spLocks/>
          </p:cNvSpPr>
          <p:nvPr/>
        </p:nvSpPr>
        <p:spPr>
          <a:xfrm>
            <a:off x="379959" y="365125"/>
            <a:ext cx="5257800" cy="1325563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algn="ctr"/>
            <a:r>
              <a:rPr lang="ru-RU" dirty="0"/>
              <a:t>Акции по уборке и сохранению леса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91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E7025C4-A519-4965-83CF-080C377607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13" y="365125"/>
            <a:ext cx="4929049" cy="32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8D38FA0-A44A-4D05-9504-7C131E3D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38" y="3513600"/>
            <a:ext cx="4591664" cy="344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1A399CB-F776-426E-9769-883194FE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8" y="1791726"/>
            <a:ext cx="4591664" cy="344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DF9784C3-4D93-4DB9-9366-975AB9E800AD}"/>
              </a:ext>
            </a:extLst>
          </p:cNvPr>
          <p:cNvSpPr txBox="1">
            <a:spLocks/>
          </p:cNvSpPr>
          <p:nvPr/>
        </p:nvSpPr>
        <p:spPr>
          <a:xfrm>
            <a:off x="522938" y="415644"/>
            <a:ext cx="4591664" cy="1325563"/>
          </a:xfrm>
          <a:prstGeom prst="roundRect">
            <a:avLst>
              <a:gd name="adj" fmla="val 41007"/>
            </a:avLst>
          </a:prstGeom>
          <a:solidFill>
            <a:srgbClr val="39AA3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algn="ctr"/>
            <a:r>
              <a:rPr lang="ru-RU" dirty="0"/>
              <a:t>Обучение способам выживания в лесу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779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394</Words>
  <Application>Microsoft Office PowerPoint</Application>
  <PresentationFormat>Широкоэкранный</PresentationFormat>
  <Paragraphs>70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Montserrat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мероприятия</vt:lpstr>
      <vt:lpstr>Наши мероприятия</vt:lpstr>
      <vt:lpstr>Наши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Петренко</dc:creator>
  <cp:lastModifiedBy>Наталья</cp:lastModifiedBy>
  <cp:revision>232</cp:revision>
  <cp:lastPrinted>2022-10-14T08:01:41Z</cp:lastPrinted>
  <dcterms:created xsi:type="dcterms:W3CDTF">2022-03-20T05:37:26Z</dcterms:created>
  <dcterms:modified xsi:type="dcterms:W3CDTF">2024-09-12T06:59:22Z</dcterms:modified>
</cp:coreProperties>
</file>